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2" r:id="rId4"/>
    <p:sldId id="257" r:id="rId5"/>
    <p:sldId id="263" r:id="rId6"/>
    <p:sldId id="264" r:id="rId7"/>
    <p:sldId id="258" r:id="rId8"/>
    <p:sldId id="265" r:id="rId9"/>
    <p:sldId id="259" r:id="rId10"/>
    <p:sldId id="260" r:id="rId11"/>
    <p:sldId id="261"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CE7BACAD-38EA-42D0-8C06-95ABB3F481FF}" type="slidenum">
              <a:rPr lang="en-US"/>
              <a:pPr/>
              <a:t>‹#›</a:t>
            </a:fld>
            <a:endParaRPr lang="en-US"/>
          </a:p>
        </p:txBody>
      </p:sp>
    </p:spTree>
    <p:extLst>
      <p:ext uri="{BB962C8B-B14F-4D97-AF65-F5344CB8AC3E}">
        <p14:creationId xmlns:p14="http://schemas.microsoft.com/office/powerpoint/2010/main" val="281713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9F23636C-D334-4FCD-9D6C-0370AB99C48F}" type="slidenum">
              <a:rPr lang="en-US"/>
              <a:pPr/>
              <a:t>‹#›</a:t>
            </a:fld>
            <a:endParaRPr lang="en-US"/>
          </a:p>
        </p:txBody>
      </p:sp>
    </p:spTree>
    <p:extLst>
      <p:ext uri="{BB962C8B-B14F-4D97-AF65-F5344CB8AC3E}">
        <p14:creationId xmlns:p14="http://schemas.microsoft.com/office/powerpoint/2010/main" val="1910896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24EE81E6-A58C-40A4-8647-3511FDEABF06}" type="slidenum">
              <a:rPr lang="en-US"/>
              <a:pPr/>
              <a:t>‹#›</a:t>
            </a:fld>
            <a:endParaRPr lang="en-US"/>
          </a:p>
        </p:txBody>
      </p:sp>
    </p:spTree>
    <p:extLst>
      <p:ext uri="{BB962C8B-B14F-4D97-AF65-F5344CB8AC3E}">
        <p14:creationId xmlns:p14="http://schemas.microsoft.com/office/powerpoint/2010/main" val="35339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695CE164-6376-4AD3-9BAE-BBB7550A6D7B}" type="slidenum">
              <a:rPr lang="en-US"/>
              <a:pPr/>
              <a:t>‹#›</a:t>
            </a:fld>
            <a:endParaRPr lang="en-US"/>
          </a:p>
        </p:txBody>
      </p:sp>
    </p:spTree>
    <p:extLst>
      <p:ext uri="{BB962C8B-B14F-4D97-AF65-F5344CB8AC3E}">
        <p14:creationId xmlns:p14="http://schemas.microsoft.com/office/powerpoint/2010/main" val="66952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Uredite sloge besedila matrice</a:t>
            </a:r>
          </a:p>
        </p:txBody>
      </p:sp>
      <p:sp>
        <p:nvSpPr>
          <p:cNvPr id="4" name="Ograda datuma 3"/>
          <p:cNvSpPr>
            <a:spLocks noGrp="1"/>
          </p:cNvSpPr>
          <p:nvPr>
            <p:ph type="dt" sz="half" idx="10"/>
          </p:nvPr>
        </p:nvSpPr>
        <p:spPr/>
        <p:txBody>
          <a:bodyPr/>
          <a:lstStyle>
            <a:lvl1pPr>
              <a:defRPr/>
            </a:lvl1pPr>
          </a:lstStyle>
          <a:p>
            <a:endParaRPr lang="en-US"/>
          </a:p>
        </p:txBody>
      </p:sp>
      <p:sp>
        <p:nvSpPr>
          <p:cNvPr id="5" name="Ograda noge 4"/>
          <p:cNvSpPr>
            <a:spLocks noGrp="1"/>
          </p:cNvSpPr>
          <p:nvPr>
            <p:ph type="ftr" sz="quarter" idx="11"/>
          </p:nvPr>
        </p:nvSpPr>
        <p:spPr/>
        <p:txBody>
          <a:bodyPr/>
          <a:lstStyle>
            <a:lvl1pPr>
              <a:defRPr/>
            </a:lvl1pPr>
          </a:lstStyle>
          <a:p>
            <a:endParaRPr lang="en-US"/>
          </a:p>
        </p:txBody>
      </p:sp>
      <p:sp>
        <p:nvSpPr>
          <p:cNvPr id="6" name="Ograda številke diapozitiva 5"/>
          <p:cNvSpPr>
            <a:spLocks noGrp="1"/>
          </p:cNvSpPr>
          <p:nvPr>
            <p:ph type="sldNum" sz="quarter" idx="12"/>
          </p:nvPr>
        </p:nvSpPr>
        <p:spPr/>
        <p:txBody>
          <a:bodyPr/>
          <a:lstStyle>
            <a:lvl1pPr>
              <a:defRPr/>
            </a:lvl1pPr>
          </a:lstStyle>
          <a:p>
            <a:fld id="{EDDDF2BF-1D10-4635-AD09-193954F19AC4}" type="slidenum">
              <a:rPr lang="en-US"/>
              <a:pPr/>
              <a:t>‹#›</a:t>
            </a:fld>
            <a:endParaRPr lang="en-US"/>
          </a:p>
        </p:txBody>
      </p:sp>
    </p:spTree>
    <p:extLst>
      <p:ext uri="{BB962C8B-B14F-4D97-AF65-F5344CB8AC3E}">
        <p14:creationId xmlns:p14="http://schemas.microsoft.com/office/powerpoint/2010/main" val="1803380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lvl1pPr>
              <a:defRPr/>
            </a:lvl1pPr>
          </a:lstStyle>
          <a:p>
            <a:endParaRPr lang="en-US"/>
          </a:p>
        </p:txBody>
      </p:sp>
      <p:sp>
        <p:nvSpPr>
          <p:cNvPr id="6" name="Ograda noge 5"/>
          <p:cNvSpPr>
            <a:spLocks noGrp="1"/>
          </p:cNvSpPr>
          <p:nvPr>
            <p:ph type="ftr" sz="quarter" idx="11"/>
          </p:nvPr>
        </p:nvSpPr>
        <p:spPr/>
        <p:txBody>
          <a:bodyPr/>
          <a:lstStyle>
            <a:lvl1pPr>
              <a:defRPr/>
            </a:lvl1pPr>
          </a:lstStyle>
          <a:p>
            <a:endParaRPr lang="en-US"/>
          </a:p>
        </p:txBody>
      </p:sp>
      <p:sp>
        <p:nvSpPr>
          <p:cNvPr id="7" name="Ograda številke diapozitiva 6"/>
          <p:cNvSpPr>
            <a:spLocks noGrp="1"/>
          </p:cNvSpPr>
          <p:nvPr>
            <p:ph type="sldNum" sz="quarter" idx="12"/>
          </p:nvPr>
        </p:nvSpPr>
        <p:spPr/>
        <p:txBody>
          <a:bodyPr/>
          <a:lstStyle>
            <a:lvl1pPr>
              <a:defRPr/>
            </a:lvl1pPr>
          </a:lstStyle>
          <a:p>
            <a:fld id="{F21C145F-D938-4913-AB83-3121CC251F7A}" type="slidenum">
              <a:rPr lang="en-US"/>
              <a:pPr/>
              <a:t>‹#›</a:t>
            </a:fld>
            <a:endParaRPr lang="en-US"/>
          </a:p>
        </p:txBody>
      </p:sp>
    </p:spTree>
    <p:extLst>
      <p:ext uri="{BB962C8B-B14F-4D97-AF65-F5344CB8AC3E}">
        <p14:creationId xmlns:p14="http://schemas.microsoft.com/office/powerpoint/2010/main" val="268924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lvl1pPr>
              <a:defRPr/>
            </a:lvl1pPr>
          </a:lstStyle>
          <a:p>
            <a:endParaRPr lang="en-US"/>
          </a:p>
        </p:txBody>
      </p:sp>
      <p:sp>
        <p:nvSpPr>
          <p:cNvPr id="8" name="Ograda noge 7"/>
          <p:cNvSpPr>
            <a:spLocks noGrp="1"/>
          </p:cNvSpPr>
          <p:nvPr>
            <p:ph type="ftr" sz="quarter" idx="11"/>
          </p:nvPr>
        </p:nvSpPr>
        <p:spPr/>
        <p:txBody>
          <a:bodyPr/>
          <a:lstStyle>
            <a:lvl1pPr>
              <a:defRPr/>
            </a:lvl1pPr>
          </a:lstStyle>
          <a:p>
            <a:endParaRPr lang="en-US"/>
          </a:p>
        </p:txBody>
      </p:sp>
      <p:sp>
        <p:nvSpPr>
          <p:cNvPr id="9" name="Ograda številke diapozitiva 8"/>
          <p:cNvSpPr>
            <a:spLocks noGrp="1"/>
          </p:cNvSpPr>
          <p:nvPr>
            <p:ph type="sldNum" sz="quarter" idx="12"/>
          </p:nvPr>
        </p:nvSpPr>
        <p:spPr/>
        <p:txBody>
          <a:bodyPr/>
          <a:lstStyle>
            <a:lvl1pPr>
              <a:defRPr/>
            </a:lvl1pPr>
          </a:lstStyle>
          <a:p>
            <a:fld id="{FAC1FEF2-0F2B-47EA-999A-26939D01B823}" type="slidenum">
              <a:rPr lang="en-US"/>
              <a:pPr/>
              <a:t>‹#›</a:t>
            </a:fld>
            <a:endParaRPr lang="en-US"/>
          </a:p>
        </p:txBody>
      </p:sp>
    </p:spTree>
    <p:extLst>
      <p:ext uri="{BB962C8B-B14F-4D97-AF65-F5344CB8AC3E}">
        <p14:creationId xmlns:p14="http://schemas.microsoft.com/office/powerpoint/2010/main" val="35809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lvl1pPr>
              <a:defRPr/>
            </a:lvl1pPr>
          </a:lstStyle>
          <a:p>
            <a:endParaRPr lang="en-US"/>
          </a:p>
        </p:txBody>
      </p:sp>
      <p:sp>
        <p:nvSpPr>
          <p:cNvPr id="4" name="Ograda noge 3"/>
          <p:cNvSpPr>
            <a:spLocks noGrp="1"/>
          </p:cNvSpPr>
          <p:nvPr>
            <p:ph type="ftr" sz="quarter" idx="11"/>
          </p:nvPr>
        </p:nvSpPr>
        <p:spPr/>
        <p:txBody>
          <a:bodyPr/>
          <a:lstStyle>
            <a:lvl1pPr>
              <a:defRPr/>
            </a:lvl1pPr>
          </a:lstStyle>
          <a:p>
            <a:endParaRPr lang="en-US"/>
          </a:p>
        </p:txBody>
      </p:sp>
      <p:sp>
        <p:nvSpPr>
          <p:cNvPr id="5" name="Ograda številke diapozitiva 4"/>
          <p:cNvSpPr>
            <a:spLocks noGrp="1"/>
          </p:cNvSpPr>
          <p:nvPr>
            <p:ph type="sldNum" sz="quarter" idx="12"/>
          </p:nvPr>
        </p:nvSpPr>
        <p:spPr/>
        <p:txBody>
          <a:bodyPr/>
          <a:lstStyle>
            <a:lvl1pPr>
              <a:defRPr/>
            </a:lvl1pPr>
          </a:lstStyle>
          <a:p>
            <a:fld id="{72D303B2-4CF9-43EC-B3E4-DA94C138E6C1}" type="slidenum">
              <a:rPr lang="en-US"/>
              <a:pPr/>
              <a:t>‹#›</a:t>
            </a:fld>
            <a:endParaRPr lang="en-US"/>
          </a:p>
        </p:txBody>
      </p:sp>
    </p:spTree>
    <p:extLst>
      <p:ext uri="{BB962C8B-B14F-4D97-AF65-F5344CB8AC3E}">
        <p14:creationId xmlns:p14="http://schemas.microsoft.com/office/powerpoint/2010/main" val="488886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lvl1pPr>
              <a:defRPr/>
            </a:lvl1pPr>
          </a:lstStyle>
          <a:p>
            <a:endParaRPr lang="en-US"/>
          </a:p>
        </p:txBody>
      </p:sp>
      <p:sp>
        <p:nvSpPr>
          <p:cNvPr id="3" name="Ograda noge 2"/>
          <p:cNvSpPr>
            <a:spLocks noGrp="1"/>
          </p:cNvSpPr>
          <p:nvPr>
            <p:ph type="ftr" sz="quarter" idx="11"/>
          </p:nvPr>
        </p:nvSpPr>
        <p:spPr/>
        <p:txBody>
          <a:bodyPr/>
          <a:lstStyle>
            <a:lvl1pPr>
              <a:defRPr/>
            </a:lvl1pPr>
          </a:lstStyle>
          <a:p>
            <a:endParaRPr lang="en-US"/>
          </a:p>
        </p:txBody>
      </p:sp>
      <p:sp>
        <p:nvSpPr>
          <p:cNvPr id="4" name="Ograda številke diapozitiva 3"/>
          <p:cNvSpPr>
            <a:spLocks noGrp="1"/>
          </p:cNvSpPr>
          <p:nvPr>
            <p:ph type="sldNum" sz="quarter" idx="12"/>
          </p:nvPr>
        </p:nvSpPr>
        <p:spPr/>
        <p:txBody>
          <a:bodyPr/>
          <a:lstStyle>
            <a:lvl1pPr>
              <a:defRPr/>
            </a:lvl1pPr>
          </a:lstStyle>
          <a:p>
            <a:fld id="{0089040B-B1B1-426A-BDB6-F1B37236B5AE}" type="slidenum">
              <a:rPr lang="en-US"/>
              <a:pPr/>
              <a:t>‹#›</a:t>
            </a:fld>
            <a:endParaRPr lang="en-US"/>
          </a:p>
        </p:txBody>
      </p:sp>
    </p:spTree>
    <p:extLst>
      <p:ext uri="{BB962C8B-B14F-4D97-AF65-F5344CB8AC3E}">
        <p14:creationId xmlns:p14="http://schemas.microsoft.com/office/powerpoint/2010/main" val="245332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lvl1pPr>
              <a:defRPr/>
            </a:lvl1pPr>
          </a:lstStyle>
          <a:p>
            <a:endParaRPr lang="en-US"/>
          </a:p>
        </p:txBody>
      </p:sp>
      <p:sp>
        <p:nvSpPr>
          <p:cNvPr id="6" name="Ograda noge 5"/>
          <p:cNvSpPr>
            <a:spLocks noGrp="1"/>
          </p:cNvSpPr>
          <p:nvPr>
            <p:ph type="ftr" sz="quarter" idx="11"/>
          </p:nvPr>
        </p:nvSpPr>
        <p:spPr/>
        <p:txBody>
          <a:bodyPr/>
          <a:lstStyle>
            <a:lvl1pPr>
              <a:defRPr/>
            </a:lvl1pPr>
          </a:lstStyle>
          <a:p>
            <a:endParaRPr lang="en-US"/>
          </a:p>
        </p:txBody>
      </p:sp>
      <p:sp>
        <p:nvSpPr>
          <p:cNvPr id="7" name="Ograda številke diapozitiva 6"/>
          <p:cNvSpPr>
            <a:spLocks noGrp="1"/>
          </p:cNvSpPr>
          <p:nvPr>
            <p:ph type="sldNum" sz="quarter" idx="12"/>
          </p:nvPr>
        </p:nvSpPr>
        <p:spPr/>
        <p:txBody>
          <a:bodyPr/>
          <a:lstStyle>
            <a:lvl1pPr>
              <a:defRPr/>
            </a:lvl1pPr>
          </a:lstStyle>
          <a:p>
            <a:fld id="{D55EBC7F-3127-47D9-8A21-07B82587AB5F}" type="slidenum">
              <a:rPr lang="en-US"/>
              <a:pPr/>
              <a:t>‹#›</a:t>
            </a:fld>
            <a:endParaRPr lang="en-US"/>
          </a:p>
        </p:txBody>
      </p:sp>
    </p:spTree>
    <p:extLst>
      <p:ext uri="{BB962C8B-B14F-4D97-AF65-F5344CB8AC3E}">
        <p14:creationId xmlns:p14="http://schemas.microsoft.com/office/powerpoint/2010/main" val="25304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lvl1pPr>
              <a:defRPr/>
            </a:lvl1pPr>
          </a:lstStyle>
          <a:p>
            <a:endParaRPr lang="en-US"/>
          </a:p>
        </p:txBody>
      </p:sp>
      <p:sp>
        <p:nvSpPr>
          <p:cNvPr id="6" name="Ograda noge 5"/>
          <p:cNvSpPr>
            <a:spLocks noGrp="1"/>
          </p:cNvSpPr>
          <p:nvPr>
            <p:ph type="ftr" sz="quarter" idx="11"/>
          </p:nvPr>
        </p:nvSpPr>
        <p:spPr/>
        <p:txBody>
          <a:bodyPr/>
          <a:lstStyle>
            <a:lvl1pPr>
              <a:defRPr/>
            </a:lvl1pPr>
          </a:lstStyle>
          <a:p>
            <a:endParaRPr lang="en-US"/>
          </a:p>
        </p:txBody>
      </p:sp>
      <p:sp>
        <p:nvSpPr>
          <p:cNvPr id="7" name="Ograda številke diapozitiva 6"/>
          <p:cNvSpPr>
            <a:spLocks noGrp="1"/>
          </p:cNvSpPr>
          <p:nvPr>
            <p:ph type="sldNum" sz="quarter" idx="12"/>
          </p:nvPr>
        </p:nvSpPr>
        <p:spPr/>
        <p:txBody>
          <a:bodyPr/>
          <a:lstStyle>
            <a:lvl1pPr>
              <a:defRPr/>
            </a:lvl1pPr>
          </a:lstStyle>
          <a:p>
            <a:fld id="{20B1F057-1176-4632-91A0-2E55A5DD82E9}" type="slidenum">
              <a:rPr lang="en-US"/>
              <a:pPr/>
              <a:t>‹#›</a:t>
            </a:fld>
            <a:endParaRPr lang="en-US"/>
          </a:p>
        </p:txBody>
      </p:sp>
    </p:spTree>
    <p:extLst>
      <p:ext uri="{BB962C8B-B14F-4D97-AF65-F5344CB8AC3E}">
        <p14:creationId xmlns:p14="http://schemas.microsoft.com/office/powerpoint/2010/main" val="29903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Kliknite, če želite urediti slog naslova matrice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Kliknite, če želite urediti sloge besedila matrice</a:t>
            </a:r>
          </a:p>
          <a:p>
            <a:pPr lvl="1"/>
            <a:r>
              <a:rPr lang="en-US" smtClean="0"/>
              <a:t>Druga raven</a:t>
            </a:r>
          </a:p>
          <a:p>
            <a:pPr lvl="2"/>
            <a:r>
              <a:rPr lang="en-US" smtClean="0"/>
              <a:t>Tretja raven</a:t>
            </a:r>
          </a:p>
          <a:p>
            <a:pPr lvl="3"/>
            <a:r>
              <a:rPr lang="en-US" smtClean="0"/>
              <a:t>Četrta raven</a:t>
            </a:r>
          </a:p>
          <a:p>
            <a:pPr lvl="4"/>
            <a:r>
              <a:rPr lang="en-US" smtClean="0"/>
              <a:t>Peta raven</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3C7675E-FA72-4A00-89A2-3BC0818AA22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sl-SI"/>
              <a:t>BARVNA PERSPEKTIVA</a:t>
            </a:r>
            <a:endParaRPr lang="en-US"/>
          </a:p>
        </p:txBody>
      </p:sp>
      <p:sp>
        <p:nvSpPr>
          <p:cNvPr id="2051" name="Rectangle 3"/>
          <p:cNvSpPr>
            <a:spLocks noGrp="1" noChangeArrowheads="1"/>
          </p:cNvSpPr>
          <p:nvPr>
            <p:ph type="subTitle" idx="1"/>
          </p:nvPr>
        </p:nvSpPr>
        <p:spPr/>
        <p:txBody>
          <a:bodyPr/>
          <a:lstStyle/>
          <a:p>
            <a:endParaRPr lang="sl-SI" dirty="0"/>
          </a:p>
          <a:p>
            <a:r>
              <a:rPr lang="sl-SI" dirty="0"/>
              <a:t>9. </a:t>
            </a:r>
            <a:r>
              <a:rPr lang="sl-SI" dirty="0" smtClean="0"/>
              <a:t>Razred</a:t>
            </a:r>
            <a:endParaRPr lang="sl-S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scan000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14650" y="100013"/>
            <a:ext cx="3314700" cy="66563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kolorist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00113" y="492125"/>
            <a:ext cx="7272337" cy="5818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827584" y="476672"/>
            <a:ext cx="7056784" cy="2308324"/>
          </a:xfrm>
          <a:prstGeom prst="rect">
            <a:avLst/>
          </a:prstGeom>
          <a:noFill/>
        </p:spPr>
        <p:txBody>
          <a:bodyPr wrap="square" rtlCol="0">
            <a:spAutoFit/>
          </a:bodyPr>
          <a:lstStyle/>
          <a:p>
            <a:endParaRPr lang="sl-SI" dirty="0"/>
          </a:p>
          <a:p>
            <a:r>
              <a:rPr lang="sl-SI" dirty="0" smtClean="0"/>
              <a:t>Viri in literatura: </a:t>
            </a:r>
          </a:p>
          <a:p>
            <a:endParaRPr lang="sl-SI" dirty="0"/>
          </a:p>
          <a:p>
            <a:r>
              <a:rPr lang="sl-SI" dirty="0" smtClean="0"/>
              <a:t>Likovno izražanje, učbenik za likovno vzgojo za 9. razred osnovne šole, </a:t>
            </a:r>
            <a:r>
              <a:rPr lang="sl-SI" dirty="0" err="1" smtClean="0"/>
              <a:t>Tacol</a:t>
            </a:r>
            <a:r>
              <a:rPr lang="sl-SI" dirty="0" smtClean="0"/>
              <a:t>, Ljubljana, Debora, 2003.</a:t>
            </a:r>
          </a:p>
          <a:p>
            <a:endParaRPr lang="sl-SI" dirty="0"/>
          </a:p>
          <a:p>
            <a:r>
              <a:rPr lang="sl-SI" dirty="0" smtClean="0"/>
              <a:t>http://likovna-kultura.ufzg.unizg.hr/perspektive.htm</a:t>
            </a:r>
          </a:p>
          <a:p>
            <a:endParaRPr lang="sl-SI" dirty="0"/>
          </a:p>
        </p:txBody>
      </p:sp>
    </p:spTree>
    <p:extLst>
      <p:ext uri="{BB962C8B-B14F-4D97-AF65-F5344CB8AC3E}">
        <p14:creationId xmlns:p14="http://schemas.microsoft.com/office/powerpoint/2010/main" val="339130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2124075" y="2276475"/>
            <a:ext cx="1728788" cy="1871663"/>
          </a:xfrm>
          <a:prstGeom prst="rect">
            <a:avLst/>
          </a:prstGeom>
          <a:solidFill>
            <a:srgbClr val="000099"/>
          </a:soli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solidFill>
                <a:srgbClr val="000099"/>
              </a:solidFill>
            </a:endParaRPr>
          </a:p>
        </p:txBody>
      </p:sp>
      <p:sp>
        <p:nvSpPr>
          <p:cNvPr id="12293" name="Rectangle 5"/>
          <p:cNvSpPr>
            <a:spLocks noChangeArrowheads="1"/>
          </p:cNvSpPr>
          <p:nvPr/>
        </p:nvSpPr>
        <p:spPr bwMode="auto">
          <a:xfrm>
            <a:off x="5219700" y="2278063"/>
            <a:ext cx="1728788" cy="1871662"/>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solidFill>
                <a:srgbClr val="0000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2124075" y="765175"/>
            <a:ext cx="1728788" cy="1871663"/>
          </a:xfrm>
          <a:prstGeom prst="rect">
            <a:avLst/>
          </a:prstGeom>
          <a:solidFill>
            <a:srgbClr val="000099"/>
          </a:soli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solidFill>
                <a:srgbClr val="000099"/>
              </a:solidFill>
            </a:endParaRPr>
          </a:p>
        </p:txBody>
      </p:sp>
      <p:sp>
        <p:nvSpPr>
          <p:cNvPr id="8197" name="Rectangle 5"/>
          <p:cNvSpPr>
            <a:spLocks noChangeArrowheads="1"/>
          </p:cNvSpPr>
          <p:nvPr/>
        </p:nvSpPr>
        <p:spPr bwMode="auto">
          <a:xfrm>
            <a:off x="4787900" y="765175"/>
            <a:ext cx="1728788" cy="1871663"/>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solidFill>
                <a:srgbClr val="000099"/>
              </a:solidFill>
            </a:endParaRPr>
          </a:p>
        </p:txBody>
      </p:sp>
      <p:sp>
        <p:nvSpPr>
          <p:cNvPr id="8198" name="Text Box 6"/>
          <p:cNvSpPr txBox="1">
            <a:spLocks noChangeArrowheads="1"/>
          </p:cNvSpPr>
          <p:nvPr/>
        </p:nvSpPr>
        <p:spPr bwMode="auto">
          <a:xfrm>
            <a:off x="900113" y="4076700"/>
            <a:ext cx="712787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sz="2800"/>
              <a:t>Če sta dve barvi, npr. rdeča in modra, od nas enako oddaljeni, vidimo rdečo barvo kot močneje delujočo, tako da sili v ospredje. Nasprotno pa se nam modra barva navidez oddaljuje, odmika, je mirna in manj vsiljiva.</a:t>
            </a:r>
            <a:endParaRPr 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scan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00113" y="404813"/>
            <a:ext cx="7812087" cy="3611562"/>
          </a:xfrm>
          <a:prstGeom prst="rect">
            <a:avLst/>
          </a:prstGeom>
          <a:noFill/>
          <a:extLst>
            <a:ext uri="{909E8E84-426E-40DD-AFC4-6F175D3DCCD1}">
              <a14:hiddenFill xmlns:a14="http://schemas.microsoft.com/office/drawing/2010/main">
                <a:solidFill>
                  <a:srgbClr val="FFFFFF"/>
                </a:solidFill>
              </a14:hiddenFill>
            </a:ext>
          </a:extLst>
        </p:spPr>
      </p:pic>
      <p:sp>
        <p:nvSpPr>
          <p:cNvPr id="3077" name="Text Box 5"/>
          <p:cNvSpPr txBox="1">
            <a:spLocks noChangeArrowheads="1"/>
          </p:cNvSpPr>
          <p:nvPr/>
        </p:nvSpPr>
        <p:spPr bwMode="auto">
          <a:xfrm>
            <a:off x="1042988" y="4292600"/>
            <a:ext cx="7489825"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sz="2800"/>
              <a:t>Omenjeni pojav je posledica psihološkega dojemanja barv. </a:t>
            </a:r>
          </a:p>
          <a:p>
            <a:r>
              <a:rPr lang="sl-SI" sz="2800"/>
              <a:t>S fizikalnega vidika pride do tega pojava zaradi različnega loma svetlobnih valov v leči očesa.</a:t>
            </a:r>
            <a:endParaRPr lang="en-US"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827088" y="981075"/>
            <a:ext cx="7345362"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sz="2800"/>
              <a:t>Pri rdeči barvi se, na primer, svetlobni valovi lomijo pod ozkim kotom, zato je žarišče teh valov zadaj za očesno mrežnico, na kateri barve ostro zaznavamo. Tako zaznavamo to barvo bližje, kot v resnici.</a:t>
            </a:r>
            <a:endParaRPr lang="en-US" sz="2800"/>
          </a:p>
        </p:txBody>
      </p:sp>
      <p:sp>
        <p:nvSpPr>
          <p:cNvPr id="9221" name="Rectangle 5"/>
          <p:cNvSpPr>
            <a:spLocks noChangeArrowheads="1"/>
          </p:cNvSpPr>
          <p:nvPr/>
        </p:nvSpPr>
        <p:spPr bwMode="auto">
          <a:xfrm>
            <a:off x="5795963" y="3573463"/>
            <a:ext cx="1728787" cy="1871662"/>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755650" y="620713"/>
            <a:ext cx="7704138"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sz="3200"/>
              <a:t>Lastnost navideznega oddaljevanja in približevanja barv so izkoristili slikarji pri slikanju. Predmet in pojave, ki so prostorsko bližji, slikajo s toplimi barvami. Izbočene (osvetljene) dele naslikajo s toplo, vbočene (senčne) pa s hladno barvo.</a:t>
            </a:r>
            <a:endParaRPr lang="en-US" sz="3200"/>
          </a:p>
        </p:txBody>
      </p:sp>
      <p:pic>
        <p:nvPicPr>
          <p:cNvPr id="10245" name="Picture 5" descr="scan000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00113" y="4149725"/>
            <a:ext cx="2808287"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kolorist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32363" y="3933825"/>
            <a:ext cx="3022600" cy="2419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scan000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71550" y="1341438"/>
            <a:ext cx="6408738" cy="50434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684213" y="836613"/>
            <a:ext cx="76327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sz="4000"/>
              <a:t>Kadar globine prostora ne upodobimo po pravilih linearne perspektive, temveč z uporabo toplih in hladnih barv, imenujemo to perspektivo barvna </a:t>
            </a:r>
            <a:r>
              <a:rPr lang="sl-SI" sz="4000" b="1"/>
              <a:t>(barvna perspektiva).</a:t>
            </a:r>
            <a:r>
              <a:rPr lang="en-US" sz="4000" b="1"/>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scan000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9750" y="1196975"/>
            <a:ext cx="8175625" cy="3921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Arial"/>
      </a:majorFont>
      <a:minorFont>
        <a:latin typeface="Arial"/>
        <a:ea typeface=""/>
        <a:cs typeface="Arial"/>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TotalTime>
  <Words>215</Words>
  <Application>Microsoft Office PowerPoint</Application>
  <PresentationFormat>Diaprojekcija na zaslonu (4:3)</PresentationFormat>
  <Paragraphs>15</Paragraphs>
  <Slides>12</Slides>
  <Notes>0</Notes>
  <HiddenSlides>0</HiddenSlides>
  <MMClips>0</MMClips>
  <ScaleCrop>false</ScaleCrop>
  <HeadingPairs>
    <vt:vector size="6" baseType="variant">
      <vt:variant>
        <vt:lpstr>Uporabljene pisave</vt:lpstr>
      </vt:variant>
      <vt:variant>
        <vt:i4>1</vt:i4>
      </vt:variant>
      <vt:variant>
        <vt:lpstr>Tema</vt:lpstr>
      </vt:variant>
      <vt:variant>
        <vt:i4>1</vt:i4>
      </vt:variant>
      <vt:variant>
        <vt:lpstr>Naslovi diapozitivov</vt:lpstr>
      </vt:variant>
      <vt:variant>
        <vt:i4>12</vt:i4>
      </vt:variant>
    </vt:vector>
  </HeadingPairs>
  <TitlesOfParts>
    <vt:vector size="14" baseType="lpstr">
      <vt:lpstr>Arial</vt:lpstr>
      <vt:lpstr>Privzeti načrt</vt:lpstr>
      <vt:lpstr>BARVNA PERSPEKTIVA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OŠ Voličina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BARVNA PERSPEKTIVA</dc:title>
  <dc:creator>Brane Lazič</dc:creator>
  <cp:lastModifiedBy>Uporabnik</cp:lastModifiedBy>
  <cp:revision>5</cp:revision>
  <dcterms:created xsi:type="dcterms:W3CDTF">2006-04-11T19:16:27Z</dcterms:created>
  <dcterms:modified xsi:type="dcterms:W3CDTF">2020-04-02T08:29:55Z</dcterms:modified>
</cp:coreProperties>
</file>